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6004500" cy="43205400"/>
  <p:notesSz cx="6858000" cy="9144000"/>
  <p:defaultTextStyle>
    <a:defPPr>
      <a:defRPr lang="es-ES"/>
    </a:defPPr>
    <a:lvl1pPr marL="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631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262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7894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5256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1570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5788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8419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1051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214" y="120"/>
      </p:cViewPr>
      <p:guideLst>
        <p:guide orient="horz" pos="13608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A3883-1DC3-41F8-B903-13905BBC2221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685800"/>
            <a:ext cx="2857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C4C49-1F0C-45B3-9A82-F446CB198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89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226314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452628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678942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905256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1131570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1357884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584198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8105120" algn="l" defTabSz="45262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C4C49-1F0C-45B3-9A82-F446CB198A0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71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C4C49-1F0C-45B3-9A82-F446CB198A0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71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338" y="13421680"/>
            <a:ext cx="30603825" cy="92611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0675" y="24483060"/>
            <a:ext cx="2520315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8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5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76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24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2781598" y="10901365"/>
            <a:ext cx="31897735" cy="2322490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088386" y="10901365"/>
            <a:ext cx="95093137" cy="2322490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13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32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107" y="27763473"/>
            <a:ext cx="30603825" cy="8581073"/>
          </a:xfrm>
        </p:spPr>
        <p:txBody>
          <a:bodyPr anchor="t"/>
          <a:lstStyle>
            <a:lvl1pPr algn="l">
              <a:defRPr sz="198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107" y="18312295"/>
            <a:ext cx="30603825" cy="9451178"/>
          </a:xfr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6314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2628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894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05256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80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088388" y="63507940"/>
            <a:ext cx="63495436" cy="179642453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183899" y="63507940"/>
            <a:ext cx="63495436" cy="179642453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7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5" y="1730219"/>
            <a:ext cx="3240405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9671212"/>
            <a:ext cx="15908240" cy="4030501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225" y="13701713"/>
            <a:ext cx="15908240" cy="24893114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788" y="9671212"/>
            <a:ext cx="15914489" cy="4030501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788" y="13701713"/>
            <a:ext cx="15914489" cy="24893114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30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91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43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7" y="1720215"/>
            <a:ext cx="11845232" cy="7320915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759" y="1720218"/>
            <a:ext cx="20127516" cy="36874612"/>
          </a:xfrm>
        </p:spPr>
        <p:txBody>
          <a:bodyPr/>
          <a:lstStyle>
            <a:lvl1pPr>
              <a:defRPr sz="158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227" y="9041133"/>
            <a:ext cx="11845232" cy="29553697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30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134" y="30243780"/>
            <a:ext cx="21602700" cy="3570449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134" y="3860483"/>
            <a:ext cx="21602700" cy="25923240"/>
          </a:xfrm>
        </p:spPr>
        <p:txBody>
          <a:bodyPr/>
          <a:lstStyle>
            <a:lvl1pPr marL="0" indent="0">
              <a:buNone/>
              <a:defRPr sz="15800"/>
            </a:lvl1pPr>
            <a:lvl2pPr marL="2263140" indent="0">
              <a:buNone/>
              <a:defRPr sz="13900"/>
            </a:lvl2pPr>
            <a:lvl3pPr marL="4526280" indent="0">
              <a:buNone/>
              <a:defRPr sz="11900"/>
            </a:lvl3pPr>
            <a:lvl4pPr marL="6789420" indent="0">
              <a:buNone/>
              <a:defRPr sz="9900"/>
            </a:lvl4pPr>
            <a:lvl5pPr marL="9052560" indent="0">
              <a:buNone/>
              <a:defRPr sz="9900"/>
            </a:lvl5pPr>
            <a:lvl6pPr marL="11315700" indent="0">
              <a:buNone/>
              <a:defRPr sz="9900"/>
            </a:lvl6pPr>
            <a:lvl7pPr marL="13578840" indent="0">
              <a:buNone/>
              <a:defRPr sz="9900"/>
            </a:lvl7pPr>
            <a:lvl8pPr marL="15841980" indent="0">
              <a:buNone/>
              <a:defRPr sz="9900"/>
            </a:lvl8pPr>
            <a:lvl9pPr marL="18105120" indent="0">
              <a:buNone/>
              <a:defRPr sz="9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134" y="33814229"/>
            <a:ext cx="21602700" cy="5070631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3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00225" y="1730219"/>
            <a:ext cx="32404050" cy="7200900"/>
          </a:xfrm>
          <a:prstGeom prst="rect">
            <a:avLst/>
          </a:prstGeom>
        </p:spPr>
        <p:txBody>
          <a:bodyPr vert="horz" lIns="452628" tIns="226314" rIns="452628" bIns="22631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0081263"/>
            <a:ext cx="32404050" cy="28513567"/>
          </a:xfrm>
          <a:prstGeom prst="rect">
            <a:avLst/>
          </a:prstGeom>
        </p:spPr>
        <p:txBody>
          <a:bodyPr vert="horz" lIns="452628" tIns="226314" rIns="452628" bIns="2263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00225" y="40045008"/>
            <a:ext cx="8401050" cy="2300288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C083-7EFF-4C44-AEC5-8B8F3E57B5D5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301538" y="40045008"/>
            <a:ext cx="11401425" cy="2300288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803225" y="40045008"/>
            <a:ext cx="8401050" cy="2300288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221A-0E54-4F69-A75D-0C0359034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76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6280" rtl="0" eaLnBrk="1" latinLnBrk="0" hangingPunct="1">
        <a:spcBef>
          <a:spcPct val="0"/>
        </a:spcBef>
        <a:buNone/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7355" indent="-1697355" algn="l" defTabSz="4526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7603" indent="-1414463" algn="l" defTabSz="45262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65785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99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413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727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041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7355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6690" indent="-1131570" algn="l" defTabSz="4526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62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94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8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19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51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68C742D-E1E8-4C8F-8366-8CF67C8E5D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2" y="0"/>
            <a:ext cx="35836895" cy="432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0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0E6F8B0D-2890-450D-B06E-B6482D7C26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2" y="0"/>
            <a:ext cx="35836895" cy="43205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256834" y="1365518"/>
            <a:ext cx="25922880" cy="2674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/>
              <a:t>HOSPITAL UNIVERSITARIO DE LA SAMARITANA</a:t>
            </a:r>
            <a:endParaRPr lang="es-ES" sz="5400" dirty="0"/>
          </a:p>
          <a:p>
            <a:pPr algn="ctr"/>
            <a:r>
              <a:rPr lang="es-ES" sz="5400" b="1" dirty="0"/>
              <a:t>CENTRO DE INVESTIGACION </a:t>
            </a:r>
            <a:endParaRPr lang="es-ES" sz="5400" dirty="0"/>
          </a:p>
          <a:p>
            <a:pPr algn="ctr"/>
            <a:r>
              <a:rPr lang="es-ES" sz="5400" b="1" dirty="0"/>
              <a:t>PARAMETROS PARA LA REALIZACION DE UN POSTER </a:t>
            </a:r>
            <a:endParaRPr lang="es-ES" sz="5400" dirty="0"/>
          </a:p>
          <a:p>
            <a:r>
              <a:rPr lang="es-ES" sz="5400" dirty="0"/>
              <a:t> </a:t>
            </a:r>
          </a:p>
          <a:p>
            <a:r>
              <a:rPr lang="es-ES" sz="5400" dirty="0"/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Con el fin de estandarizar la presentación de los </a:t>
            </a:r>
            <a:r>
              <a:rPr lang="es-ES" sz="3200" dirty="0" err="1">
                <a:latin typeface="Book Antiqua" panose="02040602050305030304" pitchFamily="18" charset="0"/>
              </a:rPr>
              <a:t>pósters</a:t>
            </a:r>
            <a:r>
              <a:rPr lang="es-ES" sz="3200" dirty="0">
                <a:latin typeface="Book Antiqua" panose="02040602050305030304" pitchFamily="18" charset="0"/>
              </a:rPr>
              <a:t> que son realizados en el Hospital Universitario de La Samaritana y avalados por el Centro de Investigación CIHUS, el presente documento estandariza los pasos a seguir para la realización de los mismos: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Un póster es una síntesis de un proceso investigativo y establece: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1. El contenido debe ser llamativo, organizado, concreto y claro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2. Se recomienda utilizar recursos visuales como tablas, fotografías, imágenes, diagramas.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3 Los textos deben ser concretos y cortos. El póster no debe sobrepasar las 800 palabras.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4 La estructura del contenido se sugiere:</a:t>
            </a:r>
          </a:p>
          <a:p>
            <a:pPr lvl="0"/>
            <a:r>
              <a:rPr lang="es-ES" sz="3200" dirty="0">
                <a:latin typeface="Book Antiqua" panose="02040602050305030304" pitchFamily="18" charset="0"/>
              </a:rPr>
              <a:t>Cabecera: En este espacio se debe referenciar: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- Titulo: este no debe pasar las 15 palabras;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- Autores: Referenciar primer y segundo apellido seguido de primer nombre, el orden de referenciación de los autores será de común acuerdo entre los investigadores y al finalizar hacer referencia del grupo de investigación al que se pertenece.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b) Introducción y/o Resumen: Este punto justifica la investigación, enuncia la pregunta de investigación, la hipótesis y objetivos del proyecto de investigación. Contenido máximo 100 palabras   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c) Metodología: Describir la técnica empleada durante el trascurso del trabajo de investigación en máximo 200 palabras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d) Resultados obtenidos: Establecer que se encontró en la investigación realizada, máximo 200 palabras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e) Conclusiones: 300 palabras 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f) Referencias Bibliográficas: Citar máximo las 10 más relevantes dentro de la investigación.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5. </a:t>
            </a:r>
            <a:r>
              <a:rPr lang="es-ES" sz="3200" b="1" dirty="0">
                <a:latin typeface="Book Antiqua" panose="02040602050305030304" pitchFamily="18" charset="0"/>
              </a:rPr>
              <a:t>Fuente y tamaño de la letra: </a:t>
            </a:r>
            <a:endParaRPr lang="es-ES" sz="3200" dirty="0">
              <a:latin typeface="Book Antiqua" panose="02040602050305030304" pitchFamily="18" charset="0"/>
            </a:endParaRPr>
          </a:p>
          <a:p>
            <a:r>
              <a:rPr lang="es-ES" sz="3200" dirty="0">
                <a:latin typeface="Book Antiqua" panose="02040602050305030304" pitchFamily="18" charset="0"/>
              </a:rPr>
              <a:t>La fuente esta permitidas para usar...(ver cuadro ejemplo 1).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El tamaño de la letra:  </a:t>
            </a:r>
          </a:p>
          <a:p>
            <a:pPr lvl="0"/>
            <a:r>
              <a:rPr lang="es-ES" sz="3200" dirty="0">
                <a:latin typeface="Book Antiqua" panose="02040602050305030304" pitchFamily="18" charset="0"/>
              </a:rPr>
              <a:t>Titulo: negrita y 58 puntos</a:t>
            </a:r>
          </a:p>
          <a:p>
            <a:pPr lvl="0"/>
            <a:r>
              <a:rPr lang="es-ES" sz="3200" dirty="0">
                <a:latin typeface="Book Antiqua" panose="02040602050305030304" pitchFamily="18" charset="0"/>
              </a:rPr>
              <a:t>Subtítulos e intermedios: 48 puntos.</a:t>
            </a:r>
          </a:p>
          <a:p>
            <a:pPr lvl="0"/>
            <a:r>
              <a:rPr lang="es-ES" sz="3200" dirty="0">
                <a:latin typeface="Book Antiqua" panose="02040602050305030304" pitchFamily="18" charset="0"/>
              </a:rPr>
              <a:t>Autores identidad del grupo y otros datos: 30 puntos </a:t>
            </a:r>
          </a:p>
          <a:p>
            <a:pPr lvl="0"/>
            <a:r>
              <a:rPr lang="es-ES" sz="3200" dirty="0">
                <a:latin typeface="Book Antiqua" panose="02040602050305030304" pitchFamily="18" charset="0"/>
              </a:rPr>
              <a:t>Texto: 28 puntos </a:t>
            </a:r>
          </a:p>
          <a:p>
            <a:pPr lvl="0"/>
            <a:r>
              <a:rPr lang="es-ES" sz="3200" dirty="0">
                <a:latin typeface="Book Antiqua" panose="02040602050305030304" pitchFamily="18" charset="0"/>
              </a:rPr>
              <a:t>Pies de Ilustración: 24 puntos.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 </a:t>
            </a:r>
          </a:p>
          <a:p>
            <a:r>
              <a:rPr lang="es-ES" sz="3200" dirty="0">
                <a:latin typeface="Book Antiqua" panose="02040602050305030304" pitchFamily="18" charset="0"/>
              </a:rPr>
              <a:t>6. </a:t>
            </a:r>
            <a:r>
              <a:rPr lang="es-ES" sz="3200" b="1" dirty="0">
                <a:latin typeface="Book Antiqua" panose="02040602050305030304" pitchFamily="18" charset="0"/>
              </a:rPr>
              <a:t>Medidas:</a:t>
            </a:r>
            <a:endParaRPr lang="es-ES" sz="3200" dirty="0">
              <a:latin typeface="Book Antiqua" panose="02040602050305030304" pitchFamily="18" charset="0"/>
            </a:endParaRPr>
          </a:p>
          <a:p>
            <a:r>
              <a:rPr lang="es-ES" sz="3200" dirty="0">
                <a:latin typeface="Book Antiqua" panose="02040602050305030304" pitchFamily="18" charset="0"/>
              </a:rPr>
              <a:t>Máximo 120cm de alto por 100cm de ancho y mínimo 110cm de alto por 90cm de ancho</a:t>
            </a:r>
          </a:p>
          <a:p>
            <a:r>
              <a:rPr lang="es-ES" sz="3200" dirty="0"/>
              <a:t>7 </a:t>
            </a:r>
            <a:r>
              <a:rPr lang="es-ES" sz="3200" b="1" dirty="0"/>
              <a:t>Plantilla</a:t>
            </a:r>
            <a:r>
              <a:rPr lang="es-ES" sz="3200" dirty="0"/>
              <a:t>: </a:t>
            </a:r>
          </a:p>
          <a:p>
            <a:r>
              <a:rPr lang="es-ES" sz="3200" dirty="0"/>
              <a:t>El póster debe contar con los logos institucionales establecidos:</a:t>
            </a:r>
          </a:p>
          <a:p>
            <a:r>
              <a:rPr lang="es-ES" sz="3200" dirty="0"/>
              <a:t> </a:t>
            </a:r>
          </a:p>
          <a:p>
            <a:r>
              <a:rPr lang="es-ES" sz="3200" dirty="0"/>
              <a:t>Logo Hospital Samaritana. </a:t>
            </a:r>
          </a:p>
          <a:p>
            <a:r>
              <a:rPr lang="es-ES" sz="3200" dirty="0"/>
              <a:t>Logo calidad.</a:t>
            </a:r>
          </a:p>
          <a:p>
            <a:r>
              <a:rPr lang="es-ES" sz="3200" dirty="0"/>
              <a:t>Logo acreditación ICONTEC            </a:t>
            </a:r>
          </a:p>
          <a:p>
            <a:r>
              <a:rPr lang="es-ES" sz="3200" dirty="0"/>
              <a:t>Logo del Grupo de Investigación. </a:t>
            </a:r>
            <a:endParaRPr lang="es-ES" sz="3200" dirty="0">
              <a:latin typeface="Book Antiqua" panose="02040602050305030304" pitchFamily="18" charset="0"/>
            </a:endParaRPr>
          </a:p>
          <a:p>
            <a:r>
              <a:rPr lang="es-ES" sz="3200" dirty="0"/>
              <a:t>Logo Centro de Investigación de La Samaritana </a:t>
            </a:r>
          </a:p>
          <a:p>
            <a:r>
              <a:rPr lang="es-ES" sz="3200" dirty="0"/>
              <a:t>Logo de la Universidad Coautora, </a:t>
            </a:r>
            <a:r>
              <a:rPr lang="es-ES" sz="3200" dirty="0">
                <a:latin typeface="Book Antiqua" panose="02040602050305030304" pitchFamily="18" charset="0"/>
              </a:rPr>
              <a:t>(ver cuadro ejemplo 2).</a:t>
            </a:r>
          </a:p>
          <a:p>
            <a:endParaRPr lang="es-ES" sz="3200" dirty="0">
              <a:latin typeface="Book Antiqua" panose="02040602050305030304" pitchFamily="18" charset="0"/>
            </a:endParaRPr>
          </a:p>
          <a:p>
            <a:endParaRPr lang="es-ES" sz="5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3051" r="27487" b="10352"/>
          <a:stretch/>
        </p:blipFill>
        <p:spPr bwMode="auto">
          <a:xfrm>
            <a:off x="5106781" y="28996253"/>
            <a:ext cx="16246221" cy="73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21077118" y="27196557"/>
            <a:ext cx="13959645" cy="10686125"/>
            <a:chOff x="8499725" y="7345116"/>
            <a:chExt cx="14188108" cy="10861014"/>
          </a:xfrm>
        </p:grpSpPr>
        <p:pic>
          <p:nvPicPr>
            <p:cNvPr id="7" name="6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36" t="28935" r="43529" b="1806"/>
            <a:stretch/>
          </p:blipFill>
          <p:spPr>
            <a:xfrm>
              <a:off x="11665546" y="9289332"/>
              <a:ext cx="7267522" cy="8712968"/>
            </a:xfrm>
            <a:prstGeom prst="rect">
              <a:avLst/>
            </a:prstGeom>
          </p:spPr>
        </p:pic>
        <p:sp>
          <p:nvSpPr>
            <p:cNvPr id="8" name="7 Flecha derecha"/>
            <p:cNvSpPr/>
            <p:nvPr/>
          </p:nvSpPr>
          <p:spPr>
            <a:xfrm>
              <a:off x="10615130" y="945277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Flecha derecha"/>
            <p:cNvSpPr/>
            <p:nvPr/>
          </p:nvSpPr>
          <p:spPr>
            <a:xfrm flipH="1">
              <a:off x="19010362" y="17426236"/>
              <a:ext cx="1080120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Picture 2" descr="Resultado de imagen para logo de grupo de  investigacion de la samaritan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5936" y="17525480"/>
              <a:ext cx="1147762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10 Flecha derecha"/>
            <p:cNvSpPr/>
            <p:nvPr/>
          </p:nvSpPr>
          <p:spPr>
            <a:xfrm>
              <a:off x="10585426" y="17445660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Picture 3" descr="Resultado de imagen para logo universidad saban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93738" y="9459082"/>
              <a:ext cx="723900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12 Flecha abajo"/>
            <p:cNvSpPr/>
            <p:nvPr/>
          </p:nvSpPr>
          <p:spPr>
            <a:xfrm>
              <a:off x="13629186" y="8166908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2457634" y="7345116"/>
              <a:ext cx="28568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dirty="0">
                  <a:latin typeface="Book Antiqua" panose="02040602050305030304" pitchFamily="18" charset="0"/>
                </a:rPr>
                <a:t>Logo Universidad o </a:t>
              </a:r>
            </a:p>
            <a:p>
              <a:r>
                <a:rPr lang="es-ES" sz="2000" dirty="0">
                  <a:latin typeface="Book Antiqua" panose="02040602050305030304" pitchFamily="18" charset="0"/>
                </a:rPr>
                <a:t>Grupo de Investigación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8780124" y="9505356"/>
              <a:ext cx="18053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dirty="0">
                  <a:latin typeface="Book Antiqua" panose="02040602050305030304" pitchFamily="18" charset="0"/>
                </a:rPr>
                <a:t>Logo Hospital</a:t>
              </a: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20292626" y="17498244"/>
              <a:ext cx="239520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dirty="0">
                  <a:latin typeface="Book Antiqua" panose="02040602050305030304" pitchFamily="18" charset="0"/>
                </a:rPr>
                <a:t>Logos Acreditación</a:t>
              </a:r>
            </a:p>
            <a:p>
              <a:r>
                <a:rPr lang="es-ES" sz="2000" dirty="0">
                  <a:latin typeface="Book Antiqua" panose="02040602050305030304" pitchFamily="18" charset="0"/>
                </a:rPr>
                <a:t>y Calidad</a:t>
              </a: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499725" y="17426236"/>
              <a:ext cx="20136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dirty="0">
                  <a:latin typeface="Book Antiqua" panose="02040602050305030304" pitchFamily="18" charset="0"/>
                </a:rPr>
                <a:t>Logo Centro de </a:t>
              </a:r>
            </a:p>
            <a:p>
              <a:r>
                <a:rPr lang="es-ES" sz="2000" dirty="0">
                  <a:latin typeface="Book Antiqua" panose="02040602050305030304" pitchFamily="18" charset="0"/>
                </a:rPr>
                <a:t>Investigación</a:t>
              </a: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5040810" y="28290733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latin typeface="Book Antiqua" panose="02040602050305030304" pitchFamily="18" charset="0"/>
              </a:rPr>
              <a:t>Fuentes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11812425" y="28371452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Book Antiqua" panose="02040602050305030304" pitchFamily="18" charset="0"/>
              </a:rPr>
              <a:t>(cuadro ejemplo 1)</a:t>
            </a:r>
            <a:endParaRPr lang="es-ES" sz="2400" dirty="0"/>
          </a:p>
        </p:txBody>
      </p:sp>
      <p:sp>
        <p:nvSpPr>
          <p:cNvPr id="34" name="33 Rectángulo"/>
          <p:cNvSpPr/>
          <p:nvPr/>
        </p:nvSpPr>
        <p:spPr>
          <a:xfrm>
            <a:off x="25133905" y="26109587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Book Antiqua" panose="02040602050305030304" pitchFamily="18" charset="0"/>
              </a:rPr>
              <a:t>(cuadro ejemplo 2)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15011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447</Words>
  <Application>Microsoft Office PowerPoint</Application>
  <PresentationFormat>Personalizado</PresentationFormat>
  <Paragraphs>57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Beitar Santos</dc:creator>
  <cp:lastModifiedBy>Miguel Angel Laverde</cp:lastModifiedBy>
  <cp:revision>10</cp:revision>
  <dcterms:created xsi:type="dcterms:W3CDTF">2019-09-06T14:05:04Z</dcterms:created>
  <dcterms:modified xsi:type="dcterms:W3CDTF">2021-05-18T21:03:40Z</dcterms:modified>
</cp:coreProperties>
</file>